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9" r:id="rId6"/>
    <p:sldId id="270" r:id="rId7"/>
    <p:sldId id="271" r:id="rId8"/>
    <p:sldId id="272" r:id="rId9"/>
    <p:sldId id="273" r:id="rId10"/>
    <p:sldId id="274" r:id="rId11"/>
    <p:sldId id="275" r:id="rId12"/>
    <p:sldId id="276" r:id="rId13"/>
    <p:sldId id="277" r:id="rId14"/>
    <p:sldId id="260" r:id="rId15"/>
    <p:sldId id="261" r:id="rId16"/>
    <p:sldId id="262" r:id="rId17"/>
    <p:sldId id="263" r:id="rId18"/>
    <p:sldId id="264" r:id="rId19"/>
    <p:sldId id="265" r:id="rId20"/>
    <p:sldId id="266" r:id="rId21"/>
    <p:sldId id="267" r:id="rId22"/>
    <p:sldId id="268"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3A2BFCF-00FB-409F-9F48-040DCB3F05E1}" type="datetimeFigureOut">
              <a:rPr lang="id-ID" smtClean="0"/>
              <a:pPr/>
              <a:t>14/05/2016</a:t>
            </a:fld>
            <a:endParaRPr lang="id-ID"/>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id-ID"/>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AFF48FC-16FE-4EC2-93EF-130141F7AC7B}"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A2BFCF-00FB-409F-9F48-040DCB3F05E1}" type="datetimeFigureOut">
              <a:rPr lang="id-ID" smtClean="0"/>
              <a:pPr/>
              <a:t>14/05/2016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0AFF48FC-16FE-4EC2-93EF-130141F7AC7B}"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A2BFCF-00FB-409F-9F48-040DCB3F05E1}" type="datetimeFigureOut">
              <a:rPr lang="id-ID" smtClean="0"/>
              <a:pPr/>
              <a:t>14/05/2016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0AFF48FC-16FE-4EC2-93EF-130141F7AC7B}"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3A2BFCF-00FB-409F-9F48-040DCB3F05E1}" type="datetimeFigureOut">
              <a:rPr lang="id-ID" smtClean="0"/>
              <a:pPr/>
              <a:t>14/05/2016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0AFF48FC-16FE-4EC2-93EF-130141F7AC7B}" type="slidenum">
              <a:rPr lang="id-ID" smtClean="0"/>
              <a:pPr/>
              <a:t>‹#›</a:t>
            </a:fld>
            <a:endParaRPr lang="id-ID"/>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3A2BFCF-00FB-409F-9F48-040DCB3F05E1}" type="datetimeFigureOut">
              <a:rPr lang="id-ID" smtClean="0"/>
              <a:pPr/>
              <a:t>14/05/2016</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0AFF48FC-16FE-4EC2-93EF-130141F7AC7B}" type="slidenum">
              <a:rPr lang="id-ID" smtClean="0"/>
              <a:pPr/>
              <a:t>‹#›</a:t>
            </a:fld>
            <a:endParaRPr lang="id-ID"/>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3A2BFCF-00FB-409F-9F48-040DCB3F05E1}" type="datetimeFigureOut">
              <a:rPr lang="id-ID" smtClean="0"/>
              <a:pPr/>
              <a:t>14/05/2016</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0AFF48FC-16FE-4EC2-93EF-130141F7AC7B}" type="slidenum">
              <a:rPr lang="id-ID" smtClean="0"/>
              <a:pPr/>
              <a:t>‹#›</a:t>
            </a:fld>
            <a:endParaRPr lang="id-ID"/>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3A2BFCF-00FB-409F-9F48-040DCB3F05E1}" type="datetimeFigureOut">
              <a:rPr lang="id-ID" smtClean="0"/>
              <a:pPr/>
              <a:t>14/05/2016</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0AFF48FC-16FE-4EC2-93EF-130141F7AC7B}"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3A2BFCF-00FB-409F-9F48-040DCB3F05E1}" type="datetimeFigureOut">
              <a:rPr lang="id-ID" smtClean="0"/>
              <a:pPr/>
              <a:t>14/05/2016</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0AFF48FC-16FE-4EC2-93EF-130141F7AC7B}" type="slidenum">
              <a:rPr lang="id-ID" smtClean="0"/>
              <a:pPr/>
              <a:t>‹#›</a:t>
            </a:fld>
            <a:endParaRPr lang="id-ID"/>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3A2BFCF-00FB-409F-9F48-040DCB3F05E1}" type="datetimeFigureOut">
              <a:rPr lang="id-ID" smtClean="0"/>
              <a:pPr/>
              <a:t>14/05/2016</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0AFF48FC-16FE-4EC2-93EF-130141F7AC7B}"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3A2BFCF-00FB-409F-9F48-040DCB3F05E1}" type="datetimeFigureOut">
              <a:rPr lang="id-ID" smtClean="0"/>
              <a:pPr/>
              <a:t>14/05/2016</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0AFF48FC-16FE-4EC2-93EF-130141F7AC7B}"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3A2BFCF-00FB-409F-9F48-040DCB3F05E1}" type="datetimeFigureOut">
              <a:rPr lang="id-ID" smtClean="0"/>
              <a:pPr/>
              <a:t>14/05/2016</a:t>
            </a:fld>
            <a:endParaRPr lang="id-ID"/>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d-ID"/>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AFF48FC-16FE-4EC2-93EF-130141F7AC7B}" type="slidenum">
              <a:rPr lang="id-ID" smtClean="0"/>
              <a:pPr/>
              <a:t>‹#›</a:t>
            </a:fld>
            <a:endParaRPr lang="id-ID"/>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3A2BFCF-00FB-409F-9F48-040DCB3F05E1}" type="datetimeFigureOut">
              <a:rPr lang="id-ID" smtClean="0"/>
              <a:pPr/>
              <a:t>14/05/2016</a:t>
            </a:fld>
            <a:endParaRPr lang="id-ID"/>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d-ID"/>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AFF48FC-16FE-4EC2-93EF-130141F7AC7B}"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id-ID" sz="3600" dirty="0" smtClean="0"/>
              <a:t>AKUNTANSI PAJAK DAN EKUITAS</a:t>
            </a:r>
            <a:endParaRPr lang="id-ID" sz="3600" dirty="0"/>
          </a:p>
        </p:txBody>
      </p:sp>
      <p:sp>
        <p:nvSpPr>
          <p:cNvPr id="3" name="Subtitle 2"/>
          <p:cNvSpPr>
            <a:spLocks noGrp="1"/>
          </p:cNvSpPr>
          <p:nvPr>
            <p:ph type="subTitle" idx="1"/>
          </p:nvPr>
        </p:nvSpPr>
        <p:spPr/>
        <p:txBody>
          <a:bodyPr>
            <a:normAutofit fontScale="92500" lnSpcReduction="20000"/>
          </a:bodyPr>
          <a:lstStyle/>
          <a:p>
            <a:r>
              <a:rPr lang="id-ID" dirty="0" smtClean="0"/>
              <a:t>HARIRI, SE., M.Ak</a:t>
            </a:r>
          </a:p>
          <a:p>
            <a:r>
              <a:rPr lang="id-ID" dirty="0" smtClean="0"/>
              <a:t>Universitas Islam Malang</a:t>
            </a:r>
          </a:p>
          <a:p>
            <a:r>
              <a:rPr lang="id-ID" dirty="0" smtClean="0"/>
              <a:t>2016</a:t>
            </a:r>
            <a:endParaRPr lang="id-ID"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Forex Trading</a:t>
            </a:r>
          </a:p>
          <a:p>
            <a:pPr>
              <a:buNone/>
            </a:pPr>
            <a:r>
              <a:rPr lang="id-ID" dirty="0" smtClean="0"/>
              <a:t>	</a:t>
            </a:r>
            <a:endParaRPr lang="id-ID" dirty="0"/>
          </a:p>
        </p:txBody>
      </p:sp>
      <p:sp>
        <p:nvSpPr>
          <p:cNvPr id="3" name="Title 2"/>
          <p:cNvSpPr>
            <a:spLocks noGrp="1"/>
          </p:cNvSpPr>
          <p:nvPr>
            <p:ph type="title"/>
          </p:nvPr>
        </p:nvSpPr>
        <p:spPr/>
        <p:txBody>
          <a:bodyPr/>
          <a:lstStyle/>
          <a:p>
            <a:endParaRPr lang="id-ID"/>
          </a:p>
        </p:txBody>
      </p:sp>
      <p:pic>
        <p:nvPicPr>
          <p:cNvPr id="4" name="Picture 3" descr="Forex Trading"/>
          <p:cNvPicPr/>
          <p:nvPr/>
        </p:nvPicPr>
        <p:blipFill>
          <a:blip r:embed="rId2"/>
          <a:srcRect/>
          <a:stretch>
            <a:fillRect/>
          </a:stretch>
        </p:blipFill>
        <p:spPr bwMode="auto">
          <a:xfrm>
            <a:off x="928662" y="2071010"/>
            <a:ext cx="5726924" cy="357256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52766"/>
            <a:ext cx="8229600" cy="4876630"/>
          </a:xfrm>
        </p:spPr>
        <p:txBody>
          <a:bodyPr>
            <a:normAutofit fontScale="92500" lnSpcReduction="20000"/>
          </a:bodyPr>
          <a:lstStyle/>
          <a:p>
            <a:pPr>
              <a:buNone/>
            </a:pPr>
            <a:r>
              <a:rPr lang="id-ID" dirty="0" smtClean="0"/>
              <a:t>Forex trading adalah bentuk investasi dengan konsep perdagangan mata uang asing. Jenis investasi ini dikenal memiliki resiko paling besar dari jenis investasi lainnya. Namun meskipun beresiko besar, beberapa orang tetap saja tertarik menjalankannya.</a:t>
            </a:r>
          </a:p>
          <a:p>
            <a:pPr>
              <a:buNone/>
            </a:pPr>
            <a:r>
              <a:rPr lang="id-ID" dirty="0" smtClean="0"/>
              <a:t>Hal ini dikarenakan mereka memegang prinsip bahwa semakin berisiko tinggi sebuah investasi maka nilai return-nya pun juga biasanya cukup tinggi. Anda bisa menggunakan Forex Trading ini sebagai investasi jangka pendek. </a:t>
            </a:r>
          </a:p>
          <a:p>
            <a:pPr>
              <a:buNone/>
            </a:pPr>
            <a:r>
              <a:rPr lang="id-ID" dirty="0" smtClean="0"/>
              <a:t>Caranya adalah Anda melakukan pembelian mata uang yang sedang mengalami depresiasi dan kemudian menjual kembali saat mata uang tersebut mengalami kenaikan harga.</a:t>
            </a:r>
            <a:endParaRPr lang="id-ID" dirty="0"/>
          </a:p>
        </p:txBody>
      </p:sp>
      <p:sp>
        <p:nvSpPr>
          <p:cNvPr id="3" name="Title 2"/>
          <p:cNvSpPr>
            <a:spLocks noGrp="1"/>
          </p:cNvSpPr>
          <p:nvPr>
            <p:ph type="title"/>
          </p:nvPr>
        </p:nvSpPr>
        <p:spPr/>
        <p:txBody>
          <a:bodyPr/>
          <a:lstStyle/>
          <a:p>
            <a:endParaRPr lang="id-ID"/>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Saham</a:t>
            </a:r>
          </a:p>
          <a:p>
            <a:pPr>
              <a:buNone/>
            </a:pPr>
            <a:r>
              <a:rPr lang="id-ID" dirty="0" smtClean="0"/>
              <a:t>	</a:t>
            </a:r>
            <a:endParaRPr lang="id-ID" dirty="0"/>
          </a:p>
        </p:txBody>
      </p:sp>
      <p:sp>
        <p:nvSpPr>
          <p:cNvPr id="3" name="Title 2"/>
          <p:cNvSpPr>
            <a:spLocks noGrp="1"/>
          </p:cNvSpPr>
          <p:nvPr>
            <p:ph type="title"/>
          </p:nvPr>
        </p:nvSpPr>
        <p:spPr/>
        <p:txBody>
          <a:bodyPr/>
          <a:lstStyle/>
          <a:p>
            <a:endParaRPr lang="id-ID"/>
          </a:p>
        </p:txBody>
      </p:sp>
      <p:pic>
        <p:nvPicPr>
          <p:cNvPr id="4" name="Picture 3" descr="Investasi Saham"/>
          <p:cNvPicPr/>
          <p:nvPr/>
        </p:nvPicPr>
        <p:blipFill>
          <a:blip r:embed="rId2"/>
          <a:srcRect/>
          <a:stretch>
            <a:fillRect/>
          </a:stretch>
        </p:blipFill>
        <p:spPr bwMode="auto">
          <a:xfrm>
            <a:off x="1004637" y="2143116"/>
            <a:ext cx="5424751" cy="325070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id-ID" dirty="0" smtClean="0"/>
              <a:t>Saham adalah bukti penyertaan atau kepemilikan seseorang di dalam suatu perusahaan atau perseroan terbatas. Jika Anda memiliki saham, maka sudah bisa disebut sebagai </a:t>
            </a:r>
            <a:r>
              <a:rPr lang="id-ID" i="1" dirty="0" smtClean="0"/>
              <a:t>owner</a:t>
            </a:r>
            <a:r>
              <a:rPr lang="id-ID" dirty="0" smtClean="0"/>
              <a:t> atau pemilik perusahaan, tergantung seberapa besar porsi kepemilikannya.</a:t>
            </a:r>
            <a:endParaRPr lang="id-ID" dirty="0"/>
          </a:p>
        </p:txBody>
      </p:sp>
      <p:sp>
        <p:nvSpPr>
          <p:cNvPr id="3" name="Title 2"/>
          <p:cNvSpPr>
            <a:spLocks noGrp="1"/>
          </p:cNvSpPr>
          <p:nvPr>
            <p:ph type="title"/>
          </p:nvPr>
        </p:nvSpPr>
        <p:spPr/>
        <p:txBody>
          <a:bodyPr/>
          <a:lstStyle/>
          <a:p>
            <a:endParaRPr lang="id-ID"/>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Investasi jangka panjang adalah investasi dimana dana yang Anda masukkan akan diputar dan baru dapat dicairkan setelah jangka waktu minimal 1 tahun. </a:t>
            </a:r>
          </a:p>
          <a:p>
            <a:r>
              <a:rPr lang="id-ID" dirty="0" smtClean="0"/>
              <a:t>Ada banyak bentuk investasi jangka panjang. Berikut ini adalah beberapa contoh diantaranya:</a:t>
            </a:r>
            <a:endParaRPr lang="id-ID" dirty="0"/>
          </a:p>
        </p:txBody>
      </p:sp>
      <p:sp>
        <p:nvSpPr>
          <p:cNvPr id="3" name="Title 2"/>
          <p:cNvSpPr>
            <a:spLocks noGrp="1"/>
          </p:cNvSpPr>
          <p:nvPr>
            <p:ph type="title"/>
          </p:nvPr>
        </p:nvSpPr>
        <p:spPr/>
        <p:txBody>
          <a:bodyPr/>
          <a:lstStyle/>
          <a:p>
            <a:r>
              <a:rPr lang="id-ID" dirty="0" smtClean="0"/>
              <a:t>Investasi Jangka Panjang</a:t>
            </a:r>
            <a:endParaRPr lang="id-ID"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Emas</a:t>
            </a:r>
          </a:p>
          <a:p>
            <a:pPr>
              <a:buNone/>
            </a:pPr>
            <a:endParaRPr lang="id-ID" dirty="0"/>
          </a:p>
        </p:txBody>
      </p:sp>
      <p:sp>
        <p:nvSpPr>
          <p:cNvPr id="3" name="Title 2"/>
          <p:cNvSpPr>
            <a:spLocks noGrp="1"/>
          </p:cNvSpPr>
          <p:nvPr>
            <p:ph type="title"/>
          </p:nvPr>
        </p:nvSpPr>
        <p:spPr/>
        <p:txBody>
          <a:bodyPr/>
          <a:lstStyle/>
          <a:p>
            <a:endParaRPr lang="id-ID"/>
          </a:p>
        </p:txBody>
      </p:sp>
      <p:pic>
        <p:nvPicPr>
          <p:cNvPr id="4" name="Picture 3" descr="Investasi Emas"/>
          <p:cNvPicPr/>
          <p:nvPr/>
        </p:nvPicPr>
        <p:blipFill>
          <a:blip r:embed="rId2"/>
          <a:srcRect/>
          <a:stretch>
            <a:fillRect/>
          </a:stretch>
        </p:blipFill>
        <p:spPr bwMode="auto">
          <a:xfrm>
            <a:off x="923199" y="2048433"/>
            <a:ext cx="5434751" cy="338083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r>
              <a:rPr lang="id-ID" dirty="0" smtClean="0"/>
              <a:t>Emas sebagai salah satu logam mulia yang indah dan digemari banyak orang, emas menjadi investasi yang akan menguntungkan. </a:t>
            </a:r>
          </a:p>
          <a:p>
            <a:pPr>
              <a:buNone/>
            </a:pPr>
            <a:r>
              <a:rPr lang="id-ID" dirty="0" smtClean="0"/>
              <a:t>Mengapa? Karena emas mempunyai nilai atau harga yang selalu naik setiap tahun. Selain memiliki nilai jual yang tinggi, emas ternyata juga sangat aman dalam berbagai keadaan serta stabil dan anti inflasi. Karena nilai emas yang terus melambung tinggi maka jika Anda berinvestasi emas selama 5 tahun, Anda akan mendapatkan keuntungan yang berlipat-lipat.</a:t>
            </a:r>
            <a:endParaRPr lang="id-ID" dirty="0"/>
          </a:p>
        </p:txBody>
      </p:sp>
      <p:sp>
        <p:nvSpPr>
          <p:cNvPr id="3" name="Title 2"/>
          <p:cNvSpPr>
            <a:spLocks noGrp="1"/>
          </p:cNvSpPr>
          <p:nvPr>
            <p:ph type="title"/>
          </p:nvPr>
        </p:nvSpPr>
        <p:spPr/>
        <p:txBody>
          <a:bodyPr/>
          <a:lstStyle/>
          <a:p>
            <a:endParaRPr lang="id-ID"/>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Tanah dan Bangunan</a:t>
            </a:r>
          </a:p>
          <a:p>
            <a:pPr>
              <a:buNone/>
            </a:pPr>
            <a:r>
              <a:rPr lang="id-ID" dirty="0" smtClean="0"/>
              <a:t>	</a:t>
            </a:r>
            <a:endParaRPr lang="id-ID" dirty="0"/>
          </a:p>
        </p:txBody>
      </p:sp>
      <p:sp>
        <p:nvSpPr>
          <p:cNvPr id="3" name="Title 2"/>
          <p:cNvSpPr>
            <a:spLocks noGrp="1"/>
          </p:cNvSpPr>
          <p:nvPr>
            <p:ph type="title"/>
          </p:nvPr>
        </p:nvSpPr>
        <p:spPr/>
        <p:txBody>
          <a:bodyPr/>
          <a:lstStyle/>
          <a:p>
            <a:endParaRPr lang="id-ID"/>
          </a:p>
        </p:txBody>
      </p:sp>
      <p:pic>
        <p:nvPicPr>
          <p:cNvPr id="4" name="Picture 3" descr="Properti Investment"/>
          <p:cNvPicPr/>
          <p:nvPr/>
        </p:nvPicPr>
        <p:blipFill>
          <a:blip r:embed="rId2"/>
          <a:srcRect/>
          <a:stretch>
            <a:fillRect/>
          </a:stretch>
        </p:blipFill>
        <p:spPr bwMode="auto">
          <a:xfrm>
            <a:off x="967667" y="2218338"/>
            <a:ext cx="5676035" cy="356811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id-ID" dirty="0" smtClean="0"/>
              <a:t>Tanah dan bangunan memang menjadi investasi yang menguntungkan, karena tanah dan bangunan memilki harga yang terus naik setiap tahunnya. Maka jika Anda memiliki investasi ini maka Anda akan bisa mendapatkan peluang yang besar dan menjanjikan.</a:t>
            </a:r>
            <a:endParaRPr lang="id-ID" dirty="0"/>
          </a:p>
        </p:txBody>
      </p:sp>
      <p:sp>
        <p:nvSpPr>
          <p:cNvPr id="3" name="Title 2"/>
          <p:cNvSpPr>
            <a:spLocks noGrp="1"/>
          </p:cNvSpPr>
          <p:nvPr>
            <p:ph type="title"/>
          </p:nvPr>
        </p:nvSpPr>
        <p:spPr/>
        <p:txBody>
          <a:bodyPr/>
          <a:lstStyle/>
          <a:p>
            <a:endParaRPr lang="id-ID"/>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Asuransi</a:t>
            </a:r>
          </a:p>
          <a:p>
            <a:pPr>
              <a:buNone/>
            </a:pPr>
            <a:r>
              <a:rPr lang="id-ID" dirty="0" smtClean="0"/>
              <a:t>	</a:t>
            </a:r>
            <a:endParaRPr lang="id-ID" dirty="0"/>
          </a:p>
        </p:txBody>
      </p:sp>
      <p:sp>
        <p:nvSpPr>
          <p:cNvPr id="3" name="Title 2"/>
          <p:cNvSpPr>
            <a:spLocks noGrp="1"/>
          </p:cNvSpPr>
          <p:nvPr>
            <p:ph type="title"/>
          </p:nvPr>
        </p:nvSpPr>
        <p:spPr/>
        <p:txBody>
          <a:bodyPr/>
          <a:lstStyle/>
          <a:p>
            <a:endParaRPr lang="id-ID"/>
          </a:p>
        </p:txBody>
      </p:sp>
      <p:pic>
        <p:nvPicPr>
          <p:cNvPr id="4" name="Picture 3" descr="Bisnis Asuransi "/>
          <p:cNvPicPr/>
          <p:nvPr/>
        </p:nvPicPr>
        <p:blipFill>
          <a:blip r:embed="rId2"/>
          <a:srcRect/>
          <a:stretch>
            <a:fillRect/>
          </a:stretch>
        </p:blipFill>
        <p:spPr bwMode="auto">
          <a:xfrm>
            <a:off x="957453" y="2118518"/>
            <a:ext cx="5686249" cy="352506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id-ID" dirty="0" smtClean="0"/>
              <a:t>Banyak bisnis yang dapat dilakukan baik dalam jangka pendek maupun jangka panjang, tentu semuanya bertujuan untuk mendapatkan nilai tambah atau keuntungan di kemudian hari. Orang membeli sebidang tanah dengan harapan nantinya harga tanah tersebut menjadi lebih mahal. Orang menyimpan uangnya di bank dengan harapan mendapatkan bunga dari simpanannya itu. Secara umum, semua tindakan di atas dapat dikategorikan sebagai tindakan investasi.</a:t>
            </a:r>
            <a:endParaRPr lang="id-ID" dirty="0"/>
          </a:p>
        </p:txBody>
      </p:sp>
      <p:sp>
        <p:nvSpPr>
          <p:cNvPr id="3" name="Title 2"/>
          <p:cNvSpPr>
            <a:spLocks noGrp="1"/>
          </p:cNvSpPr>
          <p:nvPr>
            <p:ph type="title"/>
          </p:nvPr>
        </p:nvSpPr>
        <p:spPr/>
        <p:txBody>
          <a:bodyPr/>
          <a:lstStyle/>
          <a:p>
            <a:r>
              <a:rPr lang="id-ID" dirty="0" smtClean="0"/>
              <a:t>Investasi</a:t>
            </a:r>
            <a:endParaRPr lang="id-ID"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id-ID" dirty="0" smtClean="0"/>
              <a:t>Jika Anda ingin memperkecil resiko kehilangan suatu benda atau kerusakan suatu benda, maka asuransi menjadi pilihan Anda yang utama. Selain akan mendapatkan proteksi atau perlindungan, dengan asuransi Anda juga akan mendapatkan investasi yang menguntungkan. Asuransi yang sering kali dijadikan investasi yang menguntungkan oleh banyak orang adalah asuransi dwiguna dan asuransi unit link.</a:t>
            </a:r>
            <a:endParaRPr lang="id-ID" dirty="0"/>
          </a:p>
        </p:txBody>
      </p:sp>
      <p:sp>
        <p:nvSpPr>
          <p:cNvPr id="3" name="Title 2"/>
          <p:cNvSpPr>
            <a:spLocks noGrp="1"/>
          </p:cNvSpPr>
          <p:nvPr>
            <p:ph type="title"/>
          </p:nvPr>
        </p:nvSpPr>
        <p:spPr/>
        <p:txBody>
          <a:bodyPr/>
          <a:lstStyle/>
          <a:p>
            <a:endParaRPr lang="id-ID"/>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Reksa Dana</a:t>
            </a:r>
          </a:p>
          <a:p>
            <a:pPr>
              <a:buNone/>
            </a:pPr>
            <a:r>
              <a:rPr lang="id-ID" dirty="0" smtClean="0"/>
              <a:t>	</a:t>
            </a:r>
            <a:endParaRPr lang="id-ID" dirty="0"/>
          </a:p>
        </p:txBody>
      </p:sp>
      <p:sp>
        <p:nvSpPr>
          <p:cNvPr id="3" name="Title 2"/>
          <p:cNvSpPr>
            <a:spLocks noGrp="1"/>
          </p:cNvSpPr>
          <p:nvPr>
            <p:ph type="title"/>
          </p:nvPr>
        </p:nvSpPr>
        <p:spPr/>
        <p:txBody>
          <a:bodyPr/>
          <a:lstStyle/>
          <a:p>
            <a:endParaRPr lang="id-ID"/>
          </a:p>
        </p:txBody>
      </p:sp>
      <p:pic>
        <p:nvPicPr>
          <p:cNvPr id="4" name="Picture 3" descr="Reksa Dana "/>
          <p:cNvPicPr/>
          <p:nvPr/>
        </p:nvPicPr>
        <p:blipFill>
          <a:blip r:embed="rId2"/>
          <a:srcRect/>
          <a:stretch>
            <a:fillRect/>
          </a:stretch>
        </p:blipFill>
        <p:spPr bwMode="auto">
          <a:xfrm>
            <a:off x="968664" y="2214554"/>
            <a:ext cx="5174972" cy="325490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id-ID" dirty="0" smtClean="0"/>
              <a:t>Reksadana merupakan surat-surat berharga sebagai bukti klaim atau aset. Reksadana bisa menjadi investasi Anda yang menguntungkan karena memiliki keunggulan. Keunggulan reksadana sendiri ada pada banyaknya pilihan yang dapat diambil investor untuk menanamkan uangnya, yaitu saham, obligasi, atau pasar uang. Anda sebagai investor tinggal memilih instrumen investasi yang paling cocok dengan resiko yang sanggup Anda tanggung.</a:t>
            </a:r>
            <a:endParaRPr lang="id-ID" dirty="0"/>
          </a:p>
        </p:txBody>
      </p:sp>
      <p:sp>
        <p:nvSpPr>
          <p:cNvPr id="3" name="Title 2"/>
          <p:cNvSpPr>
            <a:spLocks noGrp="1"/>
          </p:cNvSpPr>
          <p:nvPr>
            <p:ph type="title"/>
          </p:nvPr>
        </p:nvSpPr>
        <p:spPr/>
        <p:txBody>
          <a:bodyPr/>
          <a:lstStyle/>
          <a:p>
            <a:endParaRPr lang="id-ID"/>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76630"/>
          </a:xfrm>
        </p:spPr>
        <p:txBody>
          <a:bodyPr>
            <a:normAutofit fontScale="85000" lnSpcReduction="20000"/>
          </a:bodyPr>
          <a:lstStyle/>
          <a:p>
            <a:pPr>
              <a:buNone/>
            </a:pPr>
            <a:r>
              <a:rPr lang="id-ID" dirty="0" smtClean="0"/>
              <a:t>Pengelompokan bentuk hukum dan jenis ekuitas dapat dilakukan sebagai berikut:</a:t>
            </a:r>
          </a:p>
          <a:p>
            <a:r>
              <a:rPr lang="id-ID" dirty="0" smtClean="0"/>
              <a:t>BUMN/D</a:t>
            </a:r>
          </a:p>
          <a:p>
            <a:pPr marL="624078" indent="-514350">
              <a:buFont typeface="+mj-lt"/>
              <a:buAutoNum type="alphaLcPeriod"/>
            </a:pPr>
            <a:r>
              <a:rPr lang="id-ID" dirty="0" smtClean="0"/>
              <a:t>Perusahaan jawatan, ekuitas perusahaan tidak diteruskan dari APBN.</a:t>
            </a:r>
          </a:p>
          <a:p>
            <a:pPr marL="624078" indent="-514350">
              <a:buFont typeface="+mj-lt"/>
              <a:buAutoNum type="alphaLcPeriod"/>
            </a:pPr>
            <a:r>
              <a:rPr lang="id-ID" dirty="0" smtClean="0"/>
              <a:t>Perusahaan umum, ekuitas perusahaan yang disetor merupakan kekayaan negara yang terusan dari APBN dan tidak terdiri atas saham. Dari sudut pandang akuntansi ekuitas, pengklasifikasian dan perjanjian sama dengan PT (Persero) kecuali Ekuitas (tidak terdiri atas saham).</a:t>
            </a:r>
          </a:p>
          <a:p>
            <a:pPr marL="624078" indent="-514350">
              <a:buFont typeface="+mj-lt"/>
              <a:buAutoNum type="alphaLcPeriod"/>
            </a:pPr>
            <a:r>
              <a:rPr lang="id-ID" dirty="0" smtClean="0"/>
              <a:t>PT (Persero), sebagai BUMN yang berbentuk Perseroan Terbatas, yang mayoritas sahamnya dimiliki negara. Perjanjian ekuitas tidak ada perbedaan antara PT (Persero) dengan Perseroan Terbatas.</a:t>
            </a:r>
          </a:p>
        </p:txBody>
      </p:sp>
      <p:sp>
        <p:nvSpPr>
          <p:cNvPr id="3" name="Title 2"/>
          <p:cNvSpPr>
            <a:spLocks noGrp="1"/>
          </p:cNvSpPr>
          <p:nvPr>
            <p:ph type="title"/>
          </p:nvPr>
        </p:nvSpPr>
        <p:spPr/>
        <p:txBody>
          <a:bodyPr>
            <a:normAutofit fontScale="90000"/>
          </a:bodyPr>
          <a:lstStyle/>
          <a:p>
            <a:r>
              <a:rPr lang="id-ID" dirty="0" smtClean="0"/>
              <a:t>Bentuk Bahan Hukum dan Ekuitas</a:t>
            </a:r>
            <a:endParaRPr lang="id-ID"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48068"/>
          </a:xfrm>
        </p:spPr>
        <p:txBody>
          <a:bodyPr>
            <a:normAutofit fontScale="92500" lnSpcReduction="20000"/>
          </a:bodyPr>
          <a:lstStyle/>
          <a:p>
            <a:r>
              <a:rPr lang="id-ID" dirty="0" smtClean="0"/>
              <a:t>Perusahaan Swasta</a:t>
            </a:r>
          </a:p>
          <a:p>
            <a:pPr marL="624078" indent="-514350">
              <a:buFont typeface="+mj-lt"/>
              <a:buAutoNum type="alphaLcPeriod"/>
            </a:pPr>
            <a:r>
              <a:rPr lang="id-ID" dirty="0" smtClean="0"/>
              <a:t>Perusahaan perorangan</a:t>
            </a:r>
          </a:p>
          <a:p>
            <a:pPr marL="624078" indent="-514350">
              <a:buFont typeface="+mj-lt"/>
              <a:buAutoNum type="alphaLcPeriod"/>
            </a:pPr>
            <a:r>
              <a:rPr lang="id-ID" dirty="0" smtClean="0"/>
              <a:t>Persekutuan perdata</a:t>
            </a:r>
          </a:p>
          <a:p>
            <a:pPr marL="624078" indent="-514350">
              <a:buFont typeface="+mj-lt"/>
              <a:buAutoNum type="alphaLcPeriod"/>
            </a:pPr>
            <a:r>
              <a:rPr lang="id-ID" dirty="0" smtClean="0"/>
              <a:t>Firma</a:t>
            </a:r>
          </a:p>
          <a:p>
            <a:pPr marL="624078" indent="-514350">
              <a:buFont typeface="+mj-lt"/>
              <a:buAutoNum type="alphaLcPeriod"/>
            </a:pPr>
            <a:r>
              <a:rPr lang="id-ID" i="1" dirty="0" smtClean="0"/>
              <a:t>Commanditier Vennotsehaap</a:t>
            </a:r>
            <a:r>
              <a:rPr lang="id-ID" dirty="0" smtClean="0"/>
              <a:t> (CV)</a:t>
            </a:r>
          </a:p>
          <a:p>
            <a:pPr marL="624078" indent="-514350">
              <a:buFont typeface="+mj-lt"/>
              <a:buAutoNum type="alphaLcPeriod"/>
            </a:pPr>
            <a:r>
              <a:rPr lang="id-ID" dirty="0" smtClean="0"/>
              <a:t>Perseroan Terbatas</a:t>
            </a:r>
          </a:p>
          <a:p>
            <a:pPr marL="624078" indent="-514350"/>
            <a:r>
              <a:rPr lang="id-ID" dirty="0" smtClean="0"/>
              <a:t>Koperasi</a:t>
            </a:r>
          </a:p>
          <a:p>
            <a:pPr marL="624078" indent="-514350">
              <a:buNone/>
            </a:pPr>
            <a:r>
              <a:rPr lang="id-ID" dirty="0" smtClean="0"/>
              <a:t>	Koperasi sebagai badan hukum yang ekuitasnya dari simpanan para anggota, tidak dapat dipindahtangankan tetapi dapat diambil bila anggota keluar dari keanggotaan koperasi. Ekuitas koperasi ini terdiri dari simpanan ekuitas, simpanan lain, peminjaman, dan penyisihan hasil usaha termasuk cadangan.</a:t>
            </a:r>
            <a:endParaRPr lang="id-ID" dirty="0"/>
          </a:p>
        </p:txBody>
      </p:sp>
      <p:sp>
        <p:nvSpPr>
          <p:cNvPr id="3" name="Title 2"/>
          <p:cNvSpPr>
            <a:spLocks noGrp="1"/>
          </p:cNvSpPr>
          <p:nvPr>
            <p:ph type="title"/>
          </p:nvPr>
        </p:nvSpPr>
        <p:spPr/>
        <p:txBody>
          <a:bodyPr/>
          <a:lstStyle/>
          <a:p>
            <a:endParaRPr lang="id-ID"/>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id-ID" dirty="0" smtClean="0"/>
              <a:t>Sebagaimana telah diuraikan bahwa ekuitas saham bagian dari ekuitas. Dalam hal pengungkapannya dalam ekuitas tersebut dengan terbatas dan jelas mengelompokkan:</a:t>
            </a:r>
          </a:p>
          <a:p>
            <a:pPr marL="624078" indent="-514350">
              <a:buFont typeface="+mj-lt"/>
              <a:buAutoNum type="arabicPeriod"/>
            </a:pPr>
            <a:r>
              <a:rPr lang="id-ID" dirty="0" smtClean="0"/>
              <a:t>Ekuitas disetor</a:t>
            </a:r>
          </a:p>
          <a:p>
            <a:pPr marL="624078" indent="-514350">
              <a:buFont typeface="+mj-lt"/>
              <a:buAutoNum type="arabicPeriod"/>
            </a:pPr>
            <a:r>
              <a:rPr lang="id-ID" dirty="0" smtClean="0"/>
              <a:t>Saldo laba</a:t>
            </a:r>
          </a:p>
          <a:p>
            <a:pPr marL="624078" indent="-514350">
              <a:buFont typeface="+mj-lt"/>
              <a:buAutoNum type="arabicPeriod"/>
            </a:pPr>
            <a:r>
              <a:rPr lang="id-ID" dirty="0" smtClean="0"/>
              <a:t>Selisih penilaian kembali aset tetap</a:t>
            </a:r>
          </a:p>
          <a:p>
            <a:pPr marL="624078" indent="-514350">
              <a:buFont typeface="+mj-lt"/>
              <a:buAutoNum type="arabicPeriod"/>
            </a:pPr>
            <a:r>
              <a:rPr lang="id-ID" dirty="0" smtClean="0"/>
              <a:t>Ekuitas sumbangan</a:t>
            </a:r>
            <a:endParaRPr lang="id-ID" dirty="0"/>
          </a:p>
        </p:txBody>
      </p:sp>
      <p:sp>
        <p:nvSpPr>
          <p:cNvPr id="3" name="Title 2"/>
          <p:cNvSpPr>
            <a:spLocks noGrp="1"/>
          </p:cNvSpPr>
          <p:nvPr>
            <p:ph type="title"/>
          </p:nvPr>
        </p:nvSpPr>
        <p:spPr/>
        <p:txBody>
          <a:bodyPr/>
          <a:lstStyle/>
          <a:p>
            <a:r>
              <a:rPr lang="id-ID" dirty="0" smtClean="0"/>
              <a:t>Ekuitas Saham</a:t>
            </a:r>
            <a:endParaRPr lang="id-ID"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id-ID" dirty="0" smtClean="0"/>
              <a:t>Secara umum ekuitas saham yang termasuk dalam akuntansi ekuitas untuk badan usaha berbentuk Perseroan Terbatas yang diatur dalam PSAK 21 tahun 2007, Ekuitas Saham meliputi:</a:t>
            </a:r>
          </a:p>
          <a:p>
            <a:pPr marL="624078" indent="-514350">
              <a:buFont typeface="+mj-lt"/>
              <a:buAutoNum type="arabicPeriod"/>
            </a:pPr>
            <a:r>
              <a:rPr lang="id-ID" dirty="0" smtClean="0"/>
              <a:t>Saham preferen </a:t>
            </a:r>
            <a:r>
              <a:rPr lang="id-ID" i="1" dirty="0" smtClean="0"/>
              <a:t>(prefered stock)</a:t>
            </a:r>
          </a:p>
          <a:p>
            <a:pPr marL="624078" indent="-514350">
              <a:buFont typeface="+mj-lt"/>
              <a:buAutoNum type="arabicPeriod"/>
            </a:pPr>
            <a:r>
              <a:rPr lang="id-ID" dirty="0" smtClean="0"/>
              <a:t>Saham biasa </a:t>
            </a:r>
            <a:r>
              <a:rPr lang="id-ID" i="1" dirty="0" smtClean="0"/>
              <a:t>(common stock)</a:t>
            </a:r>
          </a:p>
          <a:p>
            <a:pPr marL="624078" indent="-514350">
              <a:buFont typeface="+mj-lt"/>
              <a:buAutoNum type="arabicPeriod"/>
            </a:pPr>
            <a:r>
              <a:rPr lang="id-ID" dirty="0" smtClean="0"/>
              <a:t>Tambahan ekuitas disetor </a:t>
            </a:r>
            <a:r>
              <a:rPr lang="id-ID" i="1" dirty="0" smtClean="0"/>
              <a:t>(paid in capital)</a:t>
            </a:r>
            <a:endParaRPr lang="id-ID" i="1" dirty="0"/>
          </a:p>
        </p:txBody>
      </p:sp>
      <p:sp>
        <p:nvSpPr>
          <p:cNvPr id="3" name="Title 2"/>
          <p:cNvSpPr>
            <a:spLocks noGrp="1"/>
          </p:cNvSpPr>
          <p:nvPr>
            <p:ph type="title"/>
          </p:nvPr>
        </p:nvSpPr>
        <p:spPr/>
        <p:txBody>
          <a:bodyPr/>
          <a:lstStyle/>
          <a:p>
            <a:endParaRPr lang="id-ID"/>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19506"/>
          </a:xfrm>
        </p:spPr>
        <p:txBody>
          <a:bodyPr>
            <a:normAutofit fontScale="70000" lnSpcReduction="20000"/>
          </a:bodyPr>
          <a:lstStyle/>
          <a:p>
            <a:pPr>
              <a:buNone/>
            </a:pPr>
            <a:r>
              <a:rPr lang="id-ID" dirty="0" smtClean="0"/>
              <a:t>Dalam PSAK diatur pencatatan perubahan ekuitas disetor PT dicatat berdasarkan:</a:t>
            </a:r>
          </a:p>
          <a:p>
            <a:pPr marL="624078" indent="-514350">
              <a:buFont typeface="+mj-lt"/>
              <a:buAutoNum type="arabicPeriod"/>
            </a:pPr>
            <a:r>
              <a:rPr lang="id-ID" dirty="0" smtClean="0"/>
              <a:t>Jumlah uang yang diterima</a:t>
            </a:r>
          </a:p>
          <a:p>
            <a:pPr marL="624078" indent="-514350">
              <a:buFont typeface="+mj-lt"/>
              <a:buAutoNum type="arabicPeriod"/>
            </a:pPr>
            <a:r>
              <a:rPr lang="id-ID" dirty="0" smtClean="0"/>
              <a:t>Setoran saham dalam bentuk uang sesuai transaksi nyata untuk jenis saham yang status dalam bentuk rupiah pada akta pendiriannya, setoran saham tunai dalam bentuk mata uang asing dinilai berdasarkan kurs yang berlaku</a:t>
            </a:r>
          </a:p>
          <a:p>
            <a:pPr marL="624078" indent="-514350">
              <a:buFont typeface="+mj-lt"/>
              <a:buAutoNum type="arabicPeriod"/>
            </a:pPr>
            <a:r>
              <a:rPr lang="id-ID" dirty="0" smtClean="0"/>
              <a:t>Besarnya tagihan yang timbul atau kurang yang dikonversi menjadi ekuitas</a:t>
            </a:r>
          </a:p>
          <a:p>
            <a:pPr marL="624078" indent="-514350">
              <a:buFont typeface="+mj-lt"/>
              <a:buAutoNum type="arabicPeriod"/>
            </a:pPr>
            <a:r>
              <a:rPr lang="id-ID" dirty="0" smtClean="0"/>
              <a:t>Setoran saham dalam deviden saham dilakukan dengan harga wajar saham, yaitu harga dasar tanggal transaksi untuk PT yang sahamnya terdaftar di BE atau nilai wajar yang disepakati RUPS untuk saham yang tidak ada harga pasarnya</a:t>
            </a:r>
          </a:p>
          <a:p>
            <a:pPr marL="624078" indent="-514350">
              <a:buFont typeface="+mj-lt"/>
              <a:buAutoNum type="arabicPeriod"/>
            </a:pPr>
            <a:r>
              <a:rPr lang="id-ID" dirty="0" smtClean="0"/>
              <a:t>Nilai wajar aset lancar kas yang diterima</a:t>
            </a:r>
          </a:p>
          <a:p>
            <a:pPr marL="624078" indent="-514350">
              <a:buFont typeface="+mj-lt"/>
              <a:buAutoNum type="arabicPeriod"/>
            </a:pPr>
            <a:r>
              <a:rPr lang="id-ID" dirty="0" smtClean="0"/>
              <a:t>Setoran saham dalam bentuk barang, menggunakan nilai wajar aset bukan kas yang diserahkan yaitu nilai appraisal atau tanggal transaksi yang disetujui Dewan Komisaris untuk saham yang terdaftar di BE.</a:t>
            </a:r>
            <a:endParaRPr lang="id-ID" dirty="0"/>
          </a:p>
        </p:txBody>
      </p:sp>
      <p:sp>
        <p:nvSpPr>
          <p:cNvPr id="3" name="Title 2"/>
          <p:cNvSpPr>
            <a:spLocks noGrp="1"/>
          </p:cNvSpPr>
          <p:nvPr>
            <p:ph type="title"/>
          </p:nvPr>
        </p:nvSpPr>
        <p:spPr/>
        <p:txBody>
          <a:bodyPr/>
          <a:lstStyle/>
          <a:p>
            <a:endParaRPr lang="id-ID"/>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id-ID" dirty="0" smtClean="0"/>
              <a:t>Pencatatan dapat pula untuk penggunaan saham yang disetor yang lainnya akan dicatat berdasarkan:</a:t>
            </a:r>
          </a:p>
          <a:p>
            <a:pPr marL="624078" indent="-514350">
              <a:buFont typeface="+mj-lt"/>
              <a:buAutoNum type="arabicPeriod"/>
            </a:pPr>
            <a:r>
              <a:rPr lang="id-ID" dirty="0" smtClean="0"/>
              <a:t>Jumlah yang dibutuhkan</a:t>
            </a:r>
          </a:p>
          <a:p>
            <a:pPr marL="624078" indent="-514350">
              <a:buFont typeface="+mj-lt"/>
              <a:buAutoNum type="arabicPeriod"/>
            </a:pPr>
            <a:r>
              <a:rPr lang="id-ID" dirty="0" smtClean="0"/>
              <a:t>Besarnya utang yang timbul</a:t>
            </a:r>
          </a:p>
          <a:p>
            <a:pPr marL="624078" indent="-514350">
              <a:buFont typeface="+mj-lt"/>
              <a:buAutoNum type="arabicPeriod"/>
            </a:pPr>
            <a:r>
              <a:rPr lang="id-ID" dirty="0" smtClean="0"/>
              <a:t>Nilai wajar aset bukan kas yang diserahkan</a:t>
            </a:r>
            <a:endParaRPr lang="id-ID" dirty="0"/>
          </a:p>
        </p:txBody>
      </p:sp>
      <p:sp>
        <p:nvSpPr>
          <p:cNvPr id="3" name="Title 2"/>
          <p:cNvSpPr>
            <a:spLocks noGrp="1"/>
          </p:cNvSpPr>
          <p:nvPr>
            <p:ph type="title"/>
          </p:nvPr>
        </p:nvSpPr>
        <p:spPr/>
        <p:txBody>
          <a:bodyPr/>
          <a:lstStyle/>
          <a:p>
            <a:endParaRPr lang="id-ID"/>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id-ID" dirty="0" smtClean="0"/>
              <a:t>Contoh:</a:t>
            </a:r>
          </a:p>
          <a:p>
            <a:pPr>
              <a:buNone/>
            </a:pPr>
            <a:r>
              <a:rPr lang="id-ID" dirty="0" smtClean="0"/>
              <a:t>Pada tanggal 1 Juni 2014 PT Aditya setuju untuk mengeluarkan saham 10.000 lembar saham biasa dengan nilai nominal RP.100.000 per lembar. Sejumlah 4.000 lembar terjual seharga Rp.450.000.000 tunai.</a:t>
            </a:r>
          </a:p>
          <a:p>
            <a:pPr>
              <a:buNone/>
            </a:pPr>
            <a:r>
              <a:rPr lang="id-ID" dirty="0" smtClean="0"/>
              <a:t>Ayat jurnal:</a:t>
            </a:r>
          </a:p>
          <a:p>
            <a:pPr marL="624078" indent="-514350"/>
            <a:r>
              <a:rPr lang="id-ID" dirty="0" smtClean="0"/>
              <a:t>Agio saham biasa</a:t>
            </a:r>
          </a:p>
          <a:p>
            <a:pPr marL="624078" indent="-514350">
              <a:buNone/>
            </a:pPr>
            <a:r>
              <a:rPr lang="id-ID" sz="2200" dirty="0" smtClean="0"/>
              <a:t>Kas					450.000.000</a:t>
            </a:r>
          </a:p>
          <a:p>
            <a:pPr marL="624078" indent="-514350">
              <a:buNone/>
            </a:pPr>
            <a:r>
              <a:rPr lang="id-ID" sz="2200" dirty="0" smtClean="0"/>
              <a:t>		Ekuitas saham			400.000.000</a:t>
            </a:r>
          </a:p>
          <a:p>
            <a:pPr marL="624078" indent="-514350">
              <a:buNone/>
            </a:pPr>
            <a:r>
              <a:rPr lang="id-ID" sz="2200" dirty="0" smtClean="0"/>
              <a:t>		Tambahan Ekitas disetor/agio	  50.000.000</a:t>
            </a:r>
            <a:endParaRPr lang="id-ID" sz="2200" dirty="0"/>
          </a:p>
        </p:txBody>
      </p:sp>
      <p:sp>
        <p:nvSpPr>
          <p:cNvPr id="3" name="Title 2"/>
          <p:cNvSpPr>
            <a:spLocks noGrp="1"/>
          </p:cNvSpPr>
          <p:nvPr>
            <p:ph type="title"/>
          </p:nvPr>
        </p:nvSpPr>
        <p:spPr/>
        <p:txBody>
          <a:bodyPr/>
          <a:lstStyle/>
          <a:p>
            <a:endParaRPr lang="id-ID"/>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8604"/>
            <a:ext cx="8229600" cy="6000792"/>
          </a:xfrm>
        </p:spPr>
        <p:txBody>
          <a:bodyPr>
            <a:normAutofit fontScale="92500" lnSpcReduction="10000"/>
          </a:bodyPr>
          <a:lstStyle/>
          <a:p>
            <a:pPr>
              <a:buNone/>
            </a:pPr>
            <a:r>
              <a:rPr lang="id-ID" dirty="0" smtClean="0"/>
              <a:t>Beberapa pakar yang telah merumuskan definisi investasi, antara lain adalah: </a:t>
            </a:r>
          </a:p>
          <a:p>
            <a:pPr>
              <a:buNone/>
            </a:pPr>
            <a:r>
              <a:rPr lang="id-ID" dirty="0" smtClean="0"/>
              <a:t>Sharpe et all (1993), merumuskan investasi dengan pengertian berikut: mengorbankan aset yang dimiliki sekarang guna mendapatkan aset pada masa mendatang yang tentu saja dengan jumlah yang lebih besar. </a:t>
            </a:r>
          </a:p>
          <a:p>
            <a:pPr>
              <a:buNone/>
            </a:pPr>
            <a:r>
              <a:rPr lang="id-ID" dirty="0" smtClean="0"/>
              <a:t>Jones (2004), mendefinisikan investasi sebagai komitmen menanamkan sejumlah dana pada satu atau lebih aset selama beberapa periode pada masa mendatang.</a:t>
            </a:r>
          </a:p>
          <a:p>
            <a:pPr>
              <a:buNone/>
            </a:pPr>
            <a:r>
              <a:rPr lang="id-ID" dirty="0" smtClean="0"/>
              <a:t>Reilly dan Brown (2005), mengatakan bahwa investasi adalah komitmen mengikatkan aset saat ini untuk beberapa periode waktu ke masa depan guna mendapatkan penghasilan yang mampu mengkompensasi pengorbanan investor.</a:t>
            </a:r>
            <a:endParaRPr lang="id-ID"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id-ID" dirty="0" smtClean="0"/>
              <a:t>Tambahan ekuitas disetor</a:t>
            </a:r>
          </a:p>
          <a:p>
            <a:pPr>
              <a:buNone/>
            </a:pPr>
            <a:r>
              <a:rPr lang="id-ID" dirty="0" smtClean="0"/>
              <a:t>Kas				450.000.000</a:t>
            </a:r>
          </a:p>
          <a:p>
            <a:pPr>
              <a:buNone/>
            </a:pPr>
            <a:r>
              <a:rPr lang="id-ID" dirty="0" smtClean="0"/>
              <a:t>		Ekuitas saham		450.000.000</a:t>
            </a:r>
          </a:p>
          <a:p>
            <a:r>
              <a:rPr lang="id-ID" dirty="0" smtClean="0"/>
              <a:t>Saham berupa tanah</a:t>
            </a:r>
          </a:p>
          <a:p>
            <a:pPr>
              <a:buNone/>
            </a:pPr>
            <a:r>
              <a:rPr lang="id-ID" dirty="0" smtClean="0"/>
              <a:t>Tanah				450.000.000</a:t>
            </a:r>
          </a:p>
          <a:p>
            <a:pPr>
              <a:buNone/>
            </a:pPr>
            <a:r>
              <a:rPr lang="id-ID" dirty="0" smtClean="0"/>
              <a:t>		Ekuitas saham			400.000.000</a:t>
            </a:r>
          </a:p>
          <a:p>
            <a:pPr>
              <a:buNone/>
            </a:pPr>
            <a:r>
              <a:rPr lang="id-ID" dirty="0" smtClean="0"/>
              <a:t>		Tambahan ekuitas saham	  50.000.000</a:t>
            </a:r>
          </a:p>
          <a:p>
            <a:r>
              <a:rPr lang="id-ID" dirty="0" smtClean="0"/>
              <a:t>Harga pasar tanah Rp.425.000.000</a:t>
            </a:r>
          </a:p>
          <a:p>
            <a:pPr>
              <a:buNone/>
            </a:pPr>
            <a:r>
              <a:rPr lang="id-ID" dirty="0" smtClean="0"/>
              <a:t>Tanah				425.000.000</a:t>
            </a:r>
          </a:p>
          <a:p>
            <a:pPr>
              <a:buNone/>
            </a:pPr>
            <a:r>
              <a:rPr lang="id-ID" dirty="0" smtClean="0"/>
              <a:t>		Ekuitas saham			400.000.000</a:t>
            </a:r>
          </a:p>
          <a:p>
            <a:pPr>
              <a:buNone/>
            </a:pPr>
            <a:r>
              <a:rPr lang="id-ID" dirty="0" smtClean="0"/>
              <a:t>		Tambahan ekuitas saham	  25.000.000</a:t>
            </a:r>
          </a:p>
        </p:txBody>
      </p:sp>
      <p:sp>
        <p:nvSpPr>
          <p:cNvPr id="3" name="Title 2"/>
          <p:cNvSpPr>
            <a:spLocks noGrp="1"/>
          </p:cNvSpPr>
          <p:nvPr>
            <p:ph type="title"/>
          </p:nvPr>
        </p:nvSpPr>
        <p:spPr/>
        <p:txBody>
          <a:bodyPr/>
          <a:lstStyle/>
          <a:p>
            <a:endParaRPr lang="id-ID"/>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19506"/>
          </a:xfrm>
        </p:spPr>
        <p:txBody>
          <a:bodyPr>
            <a:normAutofit fontScale="85000" lnSpcReduction="20000"/>
          </a:bodyPr>
          <a:lstStyle/>
          <a:p>
            <a:r>
              <a:rPr lang="id-ID" b="1" dirty="0" smtClean="0"/>
              <a:t>Penyajian Dalam Laporan Keuangan</a:t>
            </a:r>
          </a:p>
          <a:p>
            <a:pPr>
              <a:buNone/>
            </a:pPr>
            <a:r>
              <a:rPr lang="id-ID" dirty="0" smtClean="0"/>
              <a:t>Pengaruh dari fluktuasi valuta asing di bursa umum disajikan pada dua aspek penyajian yaitu:</a:t>
            </a:r>
          </a:p>
          <a:p>
            <a:pPr>
              <a:buFont typeface="Arial" pitchFamily="34" charset="0"/>
              <a:buChar char="•"/>
            </a:pPr>
            <a:r>
              <a:rPr lang="id-ID" i="1" dirty="0" smtClean="0"/>
              <a:t>Translation of Foreign Exchange Financial Statement</a:t>
            </a:r>
          </a:p>
          <a:p>
            <a:pPr>
              <a:buNone/>
            </a:pPr>
            <a:r>
              <a:rPr lang="id-ID" dirty="0" smtClean="0"/>
              <a:t>	</a:t>
            </a:r>
            <a:r>
              <a:rPr lang="id-ID" dirty="0" smtClean="0"/>
              <a:t>Pada aspek dimaksud sebagai penjabaran laporan keuangan yang disusun dalam mata uang atau valuta asing seperti diatur dalam PSAK No. 11 Reformat 2007. </a:t>
            </a:r>
            <a:r>
              <a:rPr lang="id-ID" dirty="0" smtClean="0"/>
              <a:t>P</a:t>
            </a:r>
            <a:r>
              <a:rPr lang="id-ID" dirty="0" smtClean="0"/>
              <a:t>enjabaran ini digunakan untuk perubahan multinasional yang cabang atau anak perusahaannya berada di negara lain.</a:t>
            </a:r>
          </a:p>
          <a:p>
            <a:pPr>
              <a:buFont typeface="Arial" pitchFamily="34" charset="0"/>
              <a:buChar char="•"/>
            </a:pPr>
            <a:r>
              <a:rPr lang="id-ID" i="1" dirty="0" smtClean="0"/>
              <a:t>Foreign Exchange Transaction</a:t>
            </a:r>
          </a:p>
          <a:p>
            <a:pPr>
              <a:buNone/>
            </a:pPr>
            <a:r>
              <a:rPr lang="id-ID" dirty="0" smtClean="0"/>
              <a:t>	Pada aspek tersebut sebagai penjabaran yang disebabkan adanya transaksi perusahaan yang berhubungan dengan valuta asing (PSAK No. 10 Reformat 2007).</a:t>
            </a:r>
            <a:endParaRPr lang="id-ID" dirty="0"/>
          </a:p>
        </p:txBody>
      </p:sp>
      <p:sp>
        <p:nvSpPr>
          <p:cNvPr id="3" name="Title 2"/>
          <p:cNvSpPr>
            <a:spLocks noGrp="1"/>
          </p:cNvSpPr>
          <p:nvPr>
            <p:ph type="title"/>
          </p:nvPr>
        </p:nvSpPr>
        <p:spPr/>
        <p:txBody>
          <a:bodyPr>
            <a:normAutofit fontScale="90000"/>
          </a:bodyPr>
          <a:lstStyle/>
          <a:p>
            <a:r>
              <a:rPr lang="id-ID" dirty="0" smtClean="0"/>
              <a:t>Akuntansi atas Selisih Kurs Mata Uang Asing</a:t>
            </a:r>
            <a:endParaRPr lang="id-ID"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id-ID" dirty="0" smtClean="0"/>
              <a:t>Di Indonesia lebih banyak didominasi oleh aspek yang kedua, karena perusahaan dalam negeri (domestik) yang mempunyai cabang atau anak perusahaan masih terbatas. Beberapa jenis transaksi mata uang asing dengan memperlihatkan sumber terjadinya meliputi berikut:</a:t>
            </a:r>
          </a:p>
          <a:p>
            <a:pPr marL="624078" indent="-514350">
              <a:buFont typeface="+mj-lt"/>
              <a:buAutoNum type="arabicPeriod"/>
            </a:pPr>
            <a:r>
              <a:rPr lang="id-ID" dirty="0" smtClean="0"/>
              <a:t>Utang dagang</a:t>
            </a:r>
          </a:p>
          <a:p>
            <a:pPr marL="624078" indent="-514350">
              <a:buFont typeface="+mj-lt"/>
              <a:buAutoNum type="arabicPeriod"/>
            </a:pPr>
            <a:r>
              <a:rPr lang="id-ID" dirty="0" smtClean="0"/>
              <a:t>Utang jasa</a:t>
            </a:r>
          </a:p>
          <a:p>
            <a:pPr marL="624078" indent="-514350">
              <a:buFont typeface="+mj-lt"/>
              <a:buAutoNum type="arabicPeriod"/>
            </a:pPr>
            <a:r>
              <a:rPr lang="id-ID" dirty="0" smtClean="0"/>
              <a:t>Utang bunga pinjaman</a:t>
            </a:r>
          </a:p>
          <a:p>
            <a:pPr marL="624078" indent="-514350">
              <a:buFont typeface="+mj-lt"/>
              <a:buAutoNum type="arabicPeriod"/>
            </a:pPr>
            <a:r>
              <a:rPr lang="id-ID" dirty="0" smtClean="0"/>
              <a:t>Piutang</a:t>
            </a:r>
          </a:p>
          <a:p>
            <a:pPr marL="624078" indent="-514350">
              <a:buFont typeface="+mj-lt"/>
              <a:buAutoNum type="arabicPeriod"/>
            </a:pPr>
            <a:r>
              <a:rPr lang="id-ID" dirty="0" smtClean="0"/>
              <a:t>Debiden dalam bentuk valuta asing dan adanya kas, tabungan, deposito, atau secara kas dalam valuta asing</a:t>
            </a:r>
          </a:p>
          <a:p>
            <a:pPr marL="624078" indent="-514350">
              <a:buFont typeface="+mj-lt"/>
              <a:buAutoNum type="arabicPeriod"/>
            </a:pPr>
            <a:r>
              <a:rPr lang="id-ID" dirty="0" smtClean="0"/>
              <a:t>Kontrak berjangka dalam valas</a:t>
            </a:r>
            <a:endParaRPr lang="id-ID" dirty="0"/>
          </a:p>
        </p:txBody>
      </p:sp>
      <p:sp>
        <p:nvSpPr>
          <p:cNvPr id="3" name="Title 2"/>
          <p:cNvSpPr>
            <a:spLocks noGrp="1"/>
          </p:cNvSpPr>
          <p:nvPr>
            <p:ph type="title"/>
          </p:nvPr>
        </p:nvSpPr>
        <p:spPr/>
        <p:txBody>
          <a:bodyPr/>
          <a:lstStyle/>
          <a:p>
            <a:endParaRPr lang="id-ID"/>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id-ID" dirty="0" smtClean="0"/>
              <a:t>Dalam teori akuntansi ataupun praktik akuntansi terdapat pengelompokan pos-pos yang harus dijabarkan dalam mata uang asing, yaitu:</a:t>
            </a:r>
          </a:p>
          <a:p>
            <a:pPr marL="624078" indent="-514350">
              <a:buFont typeface="+mj-lt"/>
              <a:buAutoNum type="arabicPeriod"/>
            </a:pPr>
            <a:r>
              <a:rPr lang="id-ID" dirty="0" smtClean="0"/>
              <a:t>Pendekatan moneter/nonmoneter</a:t>
            </a:r>
          </a:p>
          <a:p>
            <a:pPr marL="624078" indent="-514350">
              <a:buFont typeface="+mj-lt"/>
              <a:buAutoNum type="arabicPeriod"/>
            </a:pPr>
            <a:r>
              <a:rPr lang="id-ID" dirty="0" smtClean="0"/>
              <a:t>Pendekatan lancar atau tidak lancar</a:t>
            </a:r>
          </a:p>
          <a:p>
            <a:pPr marL="624078" indent="-514350">
              <a:buFont typeface="+mj-lt"/>
              <a:buAutoNum type="arabicPeriod"/>
            </a:pPr>
            <a:r>
              <a:rPr lang="id-ID" dirty="0" smtClean="0"/>
              <a:t>Pendekatan temporal</a:t>
            </a:r>
          </a:p>
          <a:p>
            <a:pPr marL="624078" indent="-514350">
              <a:buFont typeface="+mj-lt"/>
              <a:buAutoNum type="arabicPeriod"/>
            </a:pPr>
            <a:r>
              <a:rPr lang="id-ID" dirty="0" smtClean="0"/>
              <a:t>Pendekatan mata uang fungsional</a:t>
            </a:r>
            <a:endParaRPr lang="id-ID" dirty="0"/>
          </a:p>
        </p:txBody>
      </p:sp>
      <p:sp>
        <p:nvSpPr>
          <p:cNvPr id="3" name="Title 2"/>
          <p:cNvSpPr>
            <a:spLocks noGrp="1"/>
          </p:cNvSpPr>
          <p:nvPr>
            <p:ph type="title"/>
          </p:nvPr>
        </p:nvSpPr>
        <p:spPr/>
        <p:txBody>
          <a:bodyPr/>
          <a:lstStyle/>
          <a:p>
            <a:endParaRPr lang="id-ID"/>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id-ID" dirty="0" smtClean="0"/>
              <a:t>Perlakuan akibat kerugian selisih kurs ini terdapat beberapa teori yang umum diguakan, yaitu:</a:t>
            </a:r>
          </a:p>
          <a:p>
            <a:pPr marL="624078" indent="-514350">
              <a:buFont typeface="+mj-lt"/>
              <a:buAutoNum type="arabicPeriod"/>
            </a:pPr>
            <a:r>
              <a:rPr lang="id-ID" dirty="0" smtClean="0"/>
              <a:t>Pembebanan langsung dalam perhitungan laba atau rugi pada periode terjadinya perubahan.</a:t>
            </a:r>
          </a:p>
          <a:p>
            <a:pPr marL="624078" indent="-514350">
              <a:buFont typeface="+mj-lt"/>
              <a:buAutoNum type="arabicPeriod"/>
            </a:pPr>
            <a:r>
              <a:rPr lang="id-ID" dirty="0" smtClean="0"/>
              <a:t>Penangguhan dan amortisasi selama periode berikut sesuai saat realisasi.</a:t>
            </a:r>
          </a:p>
          <a:p>
            <a:pPr marL="624078" indent="-514350">
              <a:buFont typeface="+mj-lt"/>
              <a:buAutoNum type="arabicPeriod"/>
            </a:pPr>
            <a:r>
              <a:rPr lang="id-ID" dirty="0" smtClean="0"/>
              <a:t>Dikapitalisasi ke dalam harga aset yang bersangkungan.</a:t>
            </a:r>
          </a:p>
          <a:p>
            <a:pPr marL="624078" indent="-514350">
              <a:buNone/>
            </a:pPr>
            <a:endParaRPr lang="id-ID" dirty="0"/>
          </a:p>
        </p:txBody>
      </p:sp>
      <p:sp>
        <p:nvSpPr>
          <p:cNvPr id="3" name="Title 2"/>
          <p:cNvSpPr>
            <a:spLocks noGrp="1"/>
          </p:cNvSpPr>
          <p:nvPr>
            <p:ph type="title"/>
          </p:nvPr>
        </p:nvSpPr>
        <p:spPr/>
        <p:txBody>
          <a:bodyPr>
            <a:normAutofit fontScale="90000"/>
          </a:bodyPr>
          <a:lstStyle/>
          <a:p>
            <a:r>
              <a:rPr lang="id-ID" dirty="0" smtClean="0"/>
              <a:t>Akuntansi Kerugian Selisih Kurs Mata Uang Asing</a:t>
            </a:r>
            <a:endParaRPr lang="id-ID"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id-ID" dirty="0" smtClean="0"/>
              <a:t>Sedangkan dalam kepentingan pajak diperkenankan menggunakan dasar kurs tetap dan kurs tengah Bank indonesia atau kurs tanggal neraca. Kurs tetap dalam aturan pajak yaitu kurs histori/kurs pada saat transaksi awal, sehingga pada akhir tahun laporan pos yang mengakibatkan selisih kurs dijabarkan dengan kurs histori, tidak dengan kurs berjalan. Untuk kepentingan rekonsiliasi fiskal yaitu:</a:t>
            </a:r>
          </a:p>
          <a:p>
            <a:pPr marL="624078" indent="-514350">
              <a:buFont typeface="+mj-lt"/>
              <a:buAutoNum type="arabicPeriod"/>
            </a:pPr>
            <a:r>
              <a:rPr lang="id-ID" dirty="0" smtClean="0"/>
              <a:t>Menggunakan kurs tetap</a:t>
            </a:r>
          </a:p>
          <a:p>
            <a:pPr marL="624078" indent="-514350">
              <a:buFont typeface="+mj-lt"/>
              <a:buAutoNum type="arabicPeriod"/>
            </a:pPr>
            <a:r>
              <a:rPr lang="id-ID" dirty="0" smtClean="0"/>
              <a:t>Menggunakan kurs tengah Bank Indonesia</a:t>
            </a:r>
          </a:p>
          <a:p>
            <a:pPr>
              <a:buNone/>
            </a:pPr>
            <a:endParaRPr lang="id-ID" dirty="0"/>
          </a:p>
        </p:txBody>
      </p:sp>
      <p:sp>
        <p:nvSpPr>
          <p:cNvPr id="3" name="Title 2"/>
          <p:cNvSpPr>
            <a:spLocks noGrp="1"/>
          </p:cNvSpPr>
          <p:nvPr>
            <p:ph type="title"/>
          </p:nvPr>
        </p:nvSpPr>
        <p:spPr/>
        <p:txBody>
          <a:bodyPr/>
          <a:lstStyle/>
          <a:p>
            <a:endParaRPr lang="id-ID"/>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7166"/>
            <a:ext cx="8229600" cy="5650125"/>
          </a:xfrm>
        </p:spPr>
        <p:txBody>
          <a:bodyPr/>
          <a:lstStyle/>
          <a:p>
            <a:pPr>
              <a:buNone/>
            </a:pPr>
            <a:r>
              <a:rPr lang="id-ID" sz="2000" dirty="0" smtClean="0"/>
              <a:t>Perbandingan antara pengaturan dalam PSAK No.10 dengan SE Direktorat Jenderal pajak No.03/PJ.31/1997 sebagai berikut:</a:t>
            </a:r>
          </a:p>
          <a:p>
            <a:pPr>
              <a:buNone/>
            </a:pPr>
            <a:endParaRPr lang="id-ID" dirty="0"/>
          </a:p>
        </p:txBody>
      </p:sp>
      <p:graphicFrame>
        <p:nvGraphicFramePr>
          <p:cNvPr id="4" name="Table 3"/>
          <p:cNvGraphicFramePr>
            <a:graphicFrameLocks noGrp="1"/>
          </p:cNvGraphicFramePr>
          <p:nvPr/>
        </p:nvGraphicFramePr>
        <p:xfrm>
          <a:off x="428596" y="1201758"/>
          <a:ext cx="8358248" cy="5156200"/>
        </p:xfrm>
        <a:graphic>
          <a:graphicData uri="http://schemas.openxmlformats.org/drawingml/2006/table">
            <a:tbl>
              <a:tblPr firstRow="1" bandRow="1">
                <a:tableStyleId>{5C22544A-7EE6-4342-B048-85BDC9FD1C3A}</a:tableStyleId>
              </a:tblPr>
              <a:tblGrid>
                <a:gridCol w="500066"/>
                <a:gridCol w="3000396"/>
                <a:gridCol w="2500330"/>
                <a:gridCol w="2357456"/>
              </a:tblGrid>
              <a:tr h="370840">
                <a:tc>
                  <a:txBody>
                    <a:bodyPr/>
                    <a:lstStyle/>
                    <a:p>
                      <a:pPr algn="ctr"/>
                      <a:r>
                        <a:rPr lang="id-ID" dirty="0" smtClean="0"/>
                        <a:t>No</a:t>
                      </a:r>
                      <a:endParaRPr lang="id-ID" dirty="0"/>
                    </a:p>
                  </a:txBody>
                  <a:tcPr/>
                </a:tc>
                <a:tc>
                  <a:txBody>
                    <a:bodyPr/>
                    <a:lstStyle/>
                    <a:p>
                      <a:pPr algn="ctr"/>
                      <a:r>
                        <a:rPr lang="id-ID" dirty="0" smtClean="0"/>
                        <a:t>Keterangan </a:t>
                      </a:r>
                      <a:endParaRPr lang="id-ID" dirty="0"/>
                    </a:p>
                  </a:txBody>
                  <a:tcPr/>
                </a:tc>
                <a:tc>
                  <a:txBody>
                    <a:bodyPr/>
                    <a:lstStyle/>
                    <a:p>
                      <a:pPr algn="ctr"/>
                      <a:r>
                        <a:rPr lang="id-ID" dirty="0" smtClean="0"/>
                        <a:t>PSAK No.10</a:t>
                      </a:r>
                      <a:endParaRPr lang="id-ID" dirty="0"/>
                    </a:p>
                  </a:txBody>
                  <a:tcPr/>
                </a:tc>
                <a:tc>
                  <a:txBody>
                    <a:bodyPr/>
                    <a:lstStyle/>
                    <a:p>
                      <a:pPr algn="ctr"/>
                      <a:r>
                        <a:rPr lang="id-ID" dirty="0" smtClean="0"/>
                        <a:t>Aturan Pajak</a:t>
                      </a:r>
                      <a:endParaRPr lang="id-ID" dirty="0"/>
                    </a:p>
                  </a:txBody>
                  <a:tcPr/>
                </a:tc>
              </a:tr>
              <a:tr h="370840">
                <a:tc>
                  <a:txBody>
                    <a:bodyPr/>
                    <a:lstStyle/>
                    <a:p>
                      <a:pPr algn="ctr"/>
                      <a:r>
                        <a:rPr lang="id-ID" sz="1400" dirty="0" smtClean="0"/>
                        <a:t>1</a:t>
                      </a:r>
                    </a:p>
                    <a:p>
                      <a:pPr algn="ctr"/>
                      <a:endParaRPr lang="id-ID" sz="1400" dirty="0" smtClean="0"/>
                    </a:p>
                    <a:p>
                      <a:pPr algn="ctr"/>
                      <a:endParaRPr lang="id-ID" sz="1400" dirty="0" smtClean="0"/>
                    </a:p>
                    <a:p>
                      <a:pPr algn="ctr"/>
                      <a:endParaRPr lang="id-ID" sz="1400" dirty="0" smtClean="0"/>
                    </a:p>
                    <a:p>
                      <a:pPr algn="ctr"/>
                      <a:endParaRPr lang="id-ID" sz="1400" dirty="0" smtClean="0"/>
                    </a:p>
                    <a:p>
                      <a:pPr algn="ctr"/>
                      <a:endParaRPr lang="id-ID" sz="1400" dirty="0" smtClean="0"/>
                    </a:p>
                    <a:p>
                      <a:pPr algn="ctr"/>
                      <a:endParaRPr lang="id-ID" sz="1400" dirty="0" smtClean="0"/>
                    </a:p>
                    <a:p>
                      <a:pPr algn="ctr"/>
                      <a:endParaRPr lang="id-ID" sz="1400" dirty="0" smtClean="0"/>
                    </a:p>
                    <a:p>
                      <a:pPr algn="ctr"/>
                      <a:endParaRPr lang="id-ID" sz="1400" dirty="0" smtClean="0"/>
                    </a:p>
                    <a:p>
                      <a:pPr algn="ctr"/>
                      <a:endParaRPr lang="id-ID" sz="1400" dirty="0" smtClean="0"/>
                    </a:p>
                    <a:p>
                      <a:pPr algn="ctr"/>
                      <a:endParaRPr lang="id-ID" sz="1400" dirty="0" smtClean="0"/>
                    </a:p>
                    <a:p>
                      <a:pPr algn="ctr"/>
                      <a:endParaRPr lang="id-ID" sz="1400" dirty="0" smtClean="0"/>
                    </a:p>
                    <a:p>
                      <a:pPr algn="ctr"/>
                      <a:r>
                        <a:rPr lang="id-ID" sz="1400" dirty="0" smtClean="0"/>
                        <a:t>2</a:t>
                      </a:r>
                    </a:p>
                    <a:p>
                      <a:pPr algn="ctr"/>
                      <a:endParaRPr lang="id-ID" sz="1400" dirty="0" smtClean="0"/>
                    </a:p>
                    <a:p>
                      <a:pPr algn="ctr"/>
                      <a:endParaRPr lang="id-ID" sz="1400" dirty="0" smtClean="0"/>
                    </a:p>
                    <a:p>
                      <a:pPr algn="ctr"/>
                      <a:endParaRPr lang="id-ID" sz="1400" dirty="0" smtClean="0"/>
                    </a:p>
                    <a:p>
                      <a:pPr algn="ctr"/>
                      <a:endParaRPr lang="id-ID" sz="1400" dirty="0" smtClean="0"/>
                    </a:p>
                    <a:p>
                      <a:pPr algn="ctr"/>
                      <a:r>
                        <a:rPr lang="id-ID" sz="1400" dirty="0" smtClean="0"/>
                        <a:t>3</a:t>
                      </a:r>
                      <a:endParaRPr lang="id-ID" sz="1400" dirty="0"/>
                    </a:p>
                  </a:txBody>
                  <a:tcPr/>
                </a:tc>
                <a:tc>
                  <a:txBody>
                    <a:bodyPr/>
                    <a:lstStyle/>
                    <a:p>
                      <a:r>
                        <a:rPr lang="id-ID" sz="1400" dirty="0" smtClean="0"/>
                        <a:t>Perlakuan </a:t>
                      </a:r>
                    </a:p>
                    <a:p>
                      <a:pPr>
                        <a:buFont typeface="Arial" pitchFamily="34" charset="0"/>
                        <a:buChar char="•"/>
                      </a:pPr>
                      <a:r>
                        <a:rPr lang="id-ID" sz="1400" dirty="0" smtClean="0"/>
                        <a:t> Kondisi</a:t>
                      </a:r>
                      <a:r>
                        <a:rPr lang="id-ID" sz="1400" baseline="0" dirty="0" smtClean="0"/>
                        <a:t> normal</a:t>
                      </a:r>
                    </a:p>
                    <a:p>
                      <a:pPr>
                        <a:buFont typeface="Arial" pitchFamily="34" charset="0"/>
                        <a:buChar char="•"/>
                      </a:pPr>
                      <a:endParaRPr lang="id-ID" sz="1400" baseline="0" dirty="0" smtClean="0"/>
                    </a:p>
                    <a:p>
                      <a:pPr>
                        <a:buFont typeface="Arial" pitchFamily="34" charset="0"/>
                        <a:buChar char="•"/>
                      </a:pPr>
                      <a:r>
                        <a:rPr lang="id-ID" sz="1400" baseline="0" dirty="0" smtClean="0"/>
                        <a:t> Kondisi tidak normal</a:t>
                      </a:r>
                    </a:p>
                    <a:p>
                      <a:pPr>
                        <a:buFont typeface="Arial" pitchFamily="34" charset="0"/>
                        <a:buChar char="•"/>
                      </a:pPr>
                      <a:endParaRPr lang="id-ID" sz="1400" baseline="0" dirty="0" smtClean="0"/>
                    </a:p>
                    <a:p>
                      <a:pPr>
                        <a:buFont typeface="Arial" pitchFamily="34" charset="0"/>
                        <a:buNone/>
                      </a:pPr>
                      <a:endParaRPr lang="id-ID" sz="1400" baseline="0" dirty="0" smtClean="0"/>
                    </a:p>
                    <a:p>
                      <a:pPr>
                        <a:buFont typeface="Arial" pitchFamily="34" charset="0"/>
                        <a:buNone/>
                      </a:pPr>
                      <a:endParaRPr lang="id-ID" sz="1400" baseline="0" dirty="0" smtClean="0"/>
                    </a:p>
                    <a:p>
                      <a:pPr>
                        <a:buFont typeface="Arial" pitchFamily="34" charset="0"/>
                        <a:buNone/>
                      </a:pPr>
                      <a:endParaRPr lang="id-ID" sz="1400" baseline="0" dirty="0" smtClean="0"/>
                    </a:p>
                    <a:p>
                      <a:pPr>
                        <a:buFont typeface="Arial" pitchFamily="34" charset="0"/>
                        <a:buNone/>
                      </a:pPr>
                      <a:endParaRPr lang="id-ID" sz="1400" baseline="0" dirty="0" smtClean="0"/>
                    </a:p>
                    <a:p>
                      <a:pPr>
                        <a:buFont typeface="Arial" pitchFamily="34" charset="0"/>
                        <a:buNone/>
                      </a:pPr>
                      <a:endParaRPr lang="id-ID" sz="1400" baseline="0" dirty="0" smtClean="0"/>
                    </a:p>
                    <a:p>
                      <a:pPr>
                        <a:buFont typeface="Arial" pitchFamily="34" charset="0"/>
                        <a:buNone/>
                      </a:pPr>
                      <a:endParaRPr lang="id-ID" sz="1400" baseline="0" dirty="0" smtClean="0"/>
                    </a:p>
                    <a:p>
                      <a:pPr>
                        <a:buFont typeface="Arial" pitchFamily="34" charset="0"/>
                        <a:buNone/>
                      </a:pPr>
                      <a:endParaRPr lang="id-ID" sz="1400" baseline="0" dirty="0" smtClean="0"/>
                    </a:p>
                    <a:p>
                      <a:pPr>
                        <a:buFont typeface="Arial" pitchFamily="34" charset="0"/>
                        <a:buNone/>
                      </a:pPr>
                      <a:r>
                        <a:rPr lang="id-ID" sz="1400" baseline="0" dirty="0" smtClean="0"/>
                        <a:t>Kurs yang dipakai</a:t>
                      </a:r>
                    </a:p>
                    <a:p>
                      <a:pPr>
                        <a:buFont typeface="Arial" pitchFamily="34" charset="0"/>
                        <a:buNone/>
                      </a:pPr>
                      <a:endParaRPr lang="id-ID" sz="1400" baseline="0" dirty="0" smtClean="0"/>
                    </a:p>
                    <a:p>
                      <a:pPr>
                        <a:buFont typeface="Arial" pitchFamily="34" charset="0"/>
                        <a:buNone/>
                      </a:pPr>
                      <a:endParaRPr lang="id-ID" sz="1400" baseline="0" dirty="0" smtClean="0"/>
                    </a:p>
                    <a:p>
                      <a:pPr>
                        <a:buFont typeface="Arial" pitchFamily="34" charset="0"/>
                        <a:buNone/>
                      </a:pPr>
                      <a:endParaRPr lang="id-ID" sz="1400" baseline="0" dirty="0" smtClean="0"/>
                    </a:p>
                    <a:p>
                      <a:pPr>
                        <a:buFont typeface="Arial" pitchFamily="34" charset="0"/>
                        <a:buNone/>
                      </a:pPr>
                      <a:endParaRPr lang="id-ID" sz="1400" baseline="0" dirty="0" smtClean="0"/>
                    </a:p>
                    <a:p>
                      <a:pPr>
                        <a:buFont typeface="Arial" pitchFamily="34" charset="0"/>
                        <a:buNone/>
                      </a:pPr>
                      <a:r>
                        <a:rPr lang="id-ID" sz="1400" baseline="0" dirty="0" smtClean="0"/>
                        <a:t>Pos-pos valuta asing yang dikonversi dalam rupiah</a:t>
                      </a:r>
                      <a:endParaRPr lang="id-ID" sz="1400" dirty="0"/>
                    </a:p>
                  </a:txBody>
                  <a:tcPr/>
                </a:tc>
                <a:tc>
                  <a:txBody>
                    <a:bodyPr/>
                    <a:lstStyle/>
                    <a:p>
                      <a:r>
                        <a:rPr lang="id-ID" sz="1400" dirty="0" smtClean="0"/>
                        <a:t>Langsung dibebankan</a:t>
                      </a:r>
                    </a:p>
                    <a:p>
                      <a:r>
                        <a:rPr lang="id-ID" sz="1400" dirty="0" smtClean="0"/>
                        <a:t>Sebagai biaya berjalan.</a:t>
                      </a:r>
                    </a:p>
                    <a:p>
                      <a:endParaRPr lang="id-ID" sz="1400" dirty="0" smtClean="0"/>
                    </a:p>
                    <a:p>
                      <a:r>
                        <a:rPr lang="id-ID" sz="1400" dirty="0" smtClean="0"/>
                        <a:t>Dikapitalisasi sebagai carrying amount</a:t>
                      </a:r>
                      <a:r>
                        <a:rPr lang="id-ID" sz="1400" baseline="0" dirty="0" smtClean="0"/>
                        <a:t> aset, asal tidak melebihi jumlah terendah  antara replacement cost dan amount recoverable.</a:t>
                      </a:r>
                    </a:p>
                    <a:p>
                      <a:endParaRPr lang="id-ID" sz="1400" baseline="0" dirty="0" smtClean="0"/>
                    </a:p>
                    <a:p>
                      <a:endParaRPr lang="id-ID" sz="1400" baseline="0" dirty="0" smtClean="0"/>
                    </a:p>
                    <a:p>
                      <a:endParaRPr lang="id-ID" sz="1400" baseline="0" dirty="0" smtClean="0"/>
                    </a:p>
                    <a:p>
                      <a:r>
                        <a:rPr lang="id-ID" sz="1400" baseline="0" dirty="0" smtClean="0"/>
                        <a:t>Spot rate tanggal neraca atau kurs tengah Bank Indonesia.</a:t>
                      </a:r>
                    </a:p>
                    <a:p>
                      <a:endParaRPr lang="id-ID" sz="1400" baseline="0" dirty="0" smtClean="0"/>
                    </a:p>
                    <a:p>
                      <a:endParaRPr lang="id-ID" sz="1400" baseline="0" dirty="0" smtClean="0"/>
                    </a:p>
                    <a:p>
                      <a:r>
                        <a:rPr lang="id-ID" sz="1400" baseline="0" dirty="0" smtClean="0"/>
                        <a:t>Pos-pos moneter dan transaksi hedge, sedang pos-pos nonmoneter disajikan dengan kurs historis.</a:t>
                      </a:r>
                      <a:endParaRPr lang="id-ID" sz="1400" dirty="0"/>
                    </a:p>
                  </a:txBody>
                  <a:tcPr/>
                </a:tc>
                <a:tc>
                  <a:txBody>
                    <a:bodyPr/>
                    <a:lstStyle/>
                    <a:p>
                      <a:r>
                        <a:rPr lang="id-ID" sz="1400" dirty="0" smtClean="0"/>
                        <a:t>Langsung dibebankan</a:t>
                      </a:r>
                    </a:p>
                    <a:p>
                      <a:r>
                        <a:rPr lang="id-ID" sz="1400" dirty="0" smtClean="0"/>
                        <a:t>Sebagai biaya berjalan.</a:t>
                      </a:r>
                    </a:p>
                    <a:p>
                      <a:endParaRPr lang="id-ID" sz="1400" dirty="0" smtClean="0"/>
                    </a:p>
                    <a:p>
                      <a:r>
                        <a:rPr lang="id-ID" sz="1400" dirty="0" smtClean="0"/>
                        <a:t>Khusus tahun 1997 boleh dibiayakan tahun berjalan atau ditangguhkan dan susutkan selama 4 tahun (KMK-597/KMK.04/1997</a:t>
                      </a:r>
                      <a:r>
                        <a:rPr lang="id-ID" sz="1400" baseline="0" dirty="0" smtClean="0"/>
                        <a:t> dan SE-16/PJ.43/1997).</a:t>
                      </a:r>
                    </a:p>
                    <a:p>
                      <a:endParaRPr lang="id-ID" sz="1400" baseline="0" dirty="0" smtClean="0"/>
                    </a:p>
                    <a:p>
                      <a:r>
                        <a:rPr lang="id-ID" sz="1400" baseline="0" dirty="0" smtClean="0"/>
                        <a:t>Sport rate tanggal neraca atau kurs tengan Bank Indonesia atau kurs tetap.</a:t>
                      </a:r>
                    </a:p>
                    <a:p>
                      <a:endParaRPr lang="id-ID" sz="1400" baseline="0" dirty="0" smtClean="0"/>
                    </a:p>
                    <a:p>
                      <a:r>
                        <a:rPr lang="id-ID" sz="1400" baseline="0" dirty="0" smtClean="0"/>
                        <a:t>Tidak diatur.</a:t>
                      </a:r>
                      <a:endParaRPr lang="id-ID" sz="1400" dirty="0"/>
                    </a:p>
                  </a:txBody>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id-ID" dirty="0" smtClean="0"/>
          </a:p>
          <a:p>
            <a:pPr>
              <a:buNone/>
            </a:pPr>
            <a:endParaRPr lang="id-ID" dirty="0" smtClean="0"/>
          </a:p>
          <a:p>
            <a:pPr>
              <a:buNone/>
            </a:pPr>
            <a:endParaRPr lang="id-ID" dirty="0" smtClean="0"/>
          </a:p>
          <a:p>
            <a:pPr>
              <a:buNone/>
            </a:pPr>
            <a:endParaRPr lang="id-ID" dirty="0" smtClean="0"/>
          </a:p>
          <a:p>
            <a:pPr algn="ctr">
              <a:buNone/>
            </a:pPr>
            <a:r>
              <a:rPr lang="id-ID" b="1" dirty="0" smtClean="0"/>
              <a:t>TERIMA KASIH</a:t>
            </a:r>
            <a:endParaRPr lang="id-ID" b="1" dirty="0"/>
          </a:p>
        </p:txBody>
      </p:sp>
      <p:sp>
        <p:nvSpPr>
          <p:cNvPr id="3" name="Title 2"/>
          <p:cNvSpPr>
            <a:spLocks noGrp="1"/>
          </p:cNvSpPr>
          <p:nvPr>
            <p:ph type="title"/>
          </p:nvPr>
        </p:nvSpPr>
        <p:spPr/>
        <p:txBody>
          <a:bodyPr/>
          <a:lstStyle/>
          <a:p>
            <a:endParaRPr lang="id-ID"/>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id-ID" dirty="0" smtClean="0"/>
              <a:t>Dari definisi yang disampaikan ketiga pakar investasi tersebut kita bisa menarik pengertian investasi, bahwa untuk bisa melakukan suatu investasi harus ada unsur ketersediaan dana </a:t>
            </a:r>
            <a:r>
              <a:rPr lang="id-ID" i="1" dirty="0" smtClean="0"/>
              <a:t>(aset)</a:t>
            </a:r>
            <a:r>
              <a:rPr lang="id-ID" dirty="0" smtClean="0"/>
              <a:t> pada saat sekarang, kemudian komitmen mengikatkan dana tersebut pada obyek investasi (bisa tunggal atau portofolio) untuk beberapa periode (untuk jangka panjang lebih dari satu tahun) di masa mendatang.</a:t>
            </a:r>
            <a:endParaRPr lang="id-ID" dirty="0"/>
          </a:p>
        </p:txBody>
      </p:sp>
      <p:sp>
        <p:nvSpPr>
          <p:cNvPr id="3" name="Title 2"/>
          <p:cNvSpPr>
            <a:spLocks noGrp="1"/>
          </p:cNvSpPr>
          <p:nvPr>
            <p:ph type="title"/>
          </p:nvPr>
        </p:nvSpPr>
        <p:spPr/>
        <p:txBody>
          <a:bodyPr/>
          <a:lstStyle/>
          <a:p>
            <a:endParaRPr lang="id-ID"/>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id-ID" dirty="0" smtClean="0"/>
              <a:t>Investasi jangka pendek adalah investasi dimana dana yang masukkan akan diputar dan baru dapat dicairkan setelah jangka waktu yang relatif singkat, ada beberapa tujuan investasi jangka pendek.</a:t>
            </a:r>
          </a:p>
          <a:p>
            <a:r>
              <a:rPr lang="id-ID" dirty="0" smtClean="0"/>
              <a:t>Investasi jangka pendek tujuannya untuk menghindari terjadinya kas yang menganggur.</a:t>
            </a:r>
          </a:p>
          <a:p>
            <a:r>
              <a:rPr lang="id-ID" dirty="0" smtClean="0"/>
              <a:t>Beberapa bentuk investasi jangka pendek adalah sebagai Berikut:</a:t>
            </a:r>
            <a:endParaRPr lang="id-ID" dirty="0"/>
          </a:p>
        </p:txBody>
      </p:sp>
      <p:sp>
        <p:nvSpPr>
          <p:cNvPr id="3" name="Title 2"/>
          <p:cNvSpPr>
            <a:spLocks noGrp="1"/>
          </p:cNvSpPr>
          <p:nvPr>
            <p:ph type="title"/>
          </p:nvPr>
        </p:nvSpPr>
        <p:spPr/>
        <p:txBody>
          <a:bodyPr/>
          <a:lstStyle/>
          <a:p>
            <a:r>
              <a:rPr lang="id-ID" dirty="0" smtClean="0"/>
              <a:t>Investasi Jangka Pendek</a:t>
            </a:r>
            <a:endParaRPr lang="id-ID"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Tabungan Bank</a:t>
            </a:r>
          </a:p>
          <a:p>
            <a:pPr>
              <a:buNone/>
            </a:pPr>
            <a:r>
              <a:rPr lang="id-ID" dirty="0" smtClean="0"/>
              <a:t>	</a:t>
            </a:r>
            <a:endParaRPr lang="id-ID" dirty="0"/>
          </a:p>
        </p:txBody>
      </p:sp>
      <p:sp>
        <p:nvSpPr>
          <p:cNvPr id="3" name="Title 2"/>
          <p:cNvSpPr>
            <a:spLocks noGrp="1"/>
          </p:cNvSpPr>
          <p:nvPr>
            <p:ph type="title"/>
          </p:nvPr>
        </p:nvSpPr>
        <p:spPr/>
        <p:txBody>
          <a:bodyPr/>
          <a:lstStyle/>
          <a:p>
            <a:endParaRPr lang="id-ID"/>
          </a:p>
        </p:txBody>
      </p:sp>
      <p:pic>
        <p:nvPicPr>
          <p:cNvPr id="4" name="Picture 3" descr="Bank"/>
          <p:cNvPicPr/>
          <p:nvPr/>
        </p:nvPicPr>
        <p:blipFill>
          <a:blip r:embed="rId2"/>
          <a:srcRect/>
          <a:stretch>
            <a:fillRect/>
          </a:stretch>
        </p:blipFill>
        <p:spPr bwMode="auto">
          <a:xfrm>
            <a:off x="975339" y="2049975"/>
            <a:ext cx="5525487" cy="345072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id-ID" dirty="0" smtClean="0"/>
              <a:t>Investasi jangka pendek adalah dengan menggunakan produk tabungan bank. Investasi ini memang salah satu cara yang paling mudah dan cepat untuk bisa menginvestasikan uang. Siapapun bisa melakukan investasi ini dari anak-anak, remaja hingga orang dewasa. Selain mudah dalam menjalankannya, Nasabah pun bisa dengan mudah dalam melakukan pengambilan uangnya, karena Nasabah bisa melakukannya kapan saja dan dimana saja dengan mesin ATM.</a:t>
            </a:r>
          </a:p>
          <a:p>
            <a:pPr>
              <a:buNone/>
            </a:pPr>
            <a:r>
              <a:rPr lang="id-ID" dirty="0" smtClean="0"/>
              <a:t>Keuntungan berinvestasi dengan menabung di Bank ini adalah Nasabah tidak dituntut atau diwajibkan untuk menyetorkan sejumlah dana yang tetap pada setiap waktunya.</a:t>
            </a:r>
            <a:endParaRPr lang="id-ID" dirty="0"/>
          </a:p>
        </p:txBody>
      </p:sp>
      <p:sp>
        <p:nvSpPr>
          <p:cNvPr id="3" name="Title 2"/>
          <p:cNvSpPr>
            <a:spLocks noGrp="1"/>
          </p:cNvSpPr>
          <p:nvPr>
            <p:ph type="title"/>
          </p:nvPr>
        </p:nvSpPr>
        <p:spPr/>
        <p:txBody>
          <a:bodyPr/>
          <a:lstStyle/>
          <a:p>
            <a:endParaRPr lang="id-ID"/>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d-ID" dirty="0" smtClean="0"/>
              <a:t>Deposito</a:t>
            </a:r>
          </a:p>
          <a:p>
            <a:pPr>
              <a:buNone/>
            </a:pPr>
            <a:r>
              <a:rPr lang="id-ID" dirty="0" smtClean="0"/>
              <a:t>	</a:t>
            </a:r>
            <a:endParaRPr lang="id-ID" dirty="0"/>
          </a:p>
        </p:txBody>
      </p:sp>
      <p:sp>
        <p:nvSpPr>
          <p:cNvPr id="3" name="Title 2"/>
          <p:cNvSpPr>
            <a:spLocks noGrp="1"/>
          </p:cNvSpPr>
          <p:nvPr>
            <p:ph type="title"/>
          </p:nvPr>
        </p:nvSpPr>
        <p:spPr/>
        <p:txBody>
          <a:bodyPr/>
          <a:lstStyle/>
          <a:p>
            <a:endParaRPr lang="id-ID"/>
          </a:p>
        </p:txBody>
      </p:sp>
      <p:pic>
        <p:nvPicPr>
          <p:cNvPr id="4" name="Picture 3" descr="Deposito"/>
          <p:cNvPicPr/>
          <p:nvPr/>
        </p:nvPicPr>
        <p:blipFill>
          <a:blip r:embed="rId2"/>
          <a:srcRect/>
          <a:stretch>
            <a:fillRect/>
          </a:stretch>
        </p:blipFill>
        <p:spPr bwMode="auto">
          <a:xfrm>
            <a:off x="928662" y="2096510"/>
            <a:ext cx="5654488" cy="354706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r>
              <a:rPr lang="id-ID" dirty="0" smtClean="0"/>
              <a:t>Apabila Anda menginginkan persentase bunga dan tingkat mengembalian investasi yang lebih tingi, Anda bisa mencoba berinvestasi dengan produk deposito. Namun ada kekurangan investasi deposito ini Anda tidak leluasa untuk mengambil uang yang anda investasikan karena investasi ini hanya akan bisa diambil sesuai dengan jangka waktu yang telah ditentukan. Untuk membuka investasi ini prosedurnya tidak jauh beda dengan membuka tabungan di Bank. Namun setoran awal yang diperlukan dana cukup besar yaitu sebesar Rp5.000.000.</a:t>
            </a:r>
            <a:endParaRPr lang="id-ID" dirty="0"/>
          </a:p>
        </p:txBody>
      </p:sp>
      <p:sp>
        <p:nvSpPr>
          <p:cNvPr id="3" name="Title 2"/>
          <p:cNvSpPr>
            <a:spLocks noGrp="1"/>
          </p:cNvSpPr>
          <p:nvPr>
            <p:ph type="title"/>
          </p:nvPr>
        </p:nvSpPr>
        <p:spPr/>
        <p:txBody>
          <a:bodyPr/>
          <a:lstStyle/>
          <a:p>
            <a:endParaRPr lang="id-ID"/>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171</TotalTime>
  <Words>1505</Words>
  <Application>Microsoft Office PowerPoint</Application>
  <PresentationFormat>On-screen Show (4:3)</PresentationFormat>
  <Paragraphs>190</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Concourse</vt:lpstr>
      <vt:lpstr>AKUNTANSI PAJAK DAN EKUITAS</vt:lpstr>
      <vt:lpstr>Investasi</vt:lpstr>
      <vt:lpstr>Slide 3</vt:lpstr>
      <vt:lpstr>Slide 4</vt:lpstr>
      <vt:lpstr>Investasi Jangka Pendek</vt:lpstr>
      <vt:lpstr>Slide 6</vt:lpstr>
      <vt:lpstr>Slide 7</vt:lpstr>
      <vt:lpstr>Slide 8</vt:lpstr>
      <vt:lpstr>Slide 9</vt:lpstr>
      <vt:lpstr>Slide 10</vt:lpstr>
      <vt:lpstr>Slide 11</vt:lpstr>
      <vt:lpstr>Slide 12</vt:lpstr>
      <vt:lpstr>Slide 13</vt:lpstr>
      <vt:lpstr>Investasi Jangka Panjang</vt:lpstr>
      <vt:lpstr>Slide 15</vt:lpstr>
      <vt:lpstr>Slide 16</vt:lpstr>
      <vt:lpstr>Slide 17</vt:lpstr>
      <vt:lpstr>Slide 18</vt:lpstr>
      <vt:lpstr>Slide 19</vt:lpstr>
      <vt:lpstr>Slide 20</vt:lpstr>
      <vt:lpstr>Slide 21</vt:lpstr>
      <vt:lpstr>Slide 22</vt:lpstr>
      <vt:lpstr>Bentuk Bahan Hukum dan Ekuitas</vt:lpstr>
      <vt:lpstr>Slide 24</vt:lpstr>
      <vt:lpstr>Ekuitas Saham</vt:lpstr>
      <vt:lpstr>Slide 26</vt:lpstr>
      <vt:lpstr>Slide 27</vt:lpstr>
      <vt:lpstr>Slide 28</vt:lpstr>
      <vt:lpstr>Slide 29</vt:lpstr>
      <vt:lpstr>Slide 30</vt:lpstr>
      <vt:lpstr>Akuntansi atas Selisih Kurs Mata Uang Asing</vt:lpstr>
      <vt:lpstr>Slide 32</vt:lpstr>
      <vt:lpstr>Slide 33</vt:lpstr>
      <vt:lpstr>Akuntansi Kerugian Selisih Kurs Mata Uang Asing</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INVESTASI JANGKA PENDEK DAN INVESTASI JANGKA PANJANG</dc:title>
  <dc:creator>asus</dc:creator>
  <cp:lastModifiedBy>asus</cp:lastModifiedBy>
  <cp:revision>32</cp:revision>
  <dcterms:created xsi:type="dcterms:W3CDTF">2016-05-10T22:52:25Z</dcterms:created>
  <dcterms:modified xsi:type="dcterms:W3CDTF">2016-05-14T11:43:00Z</dcterms:modified>
</cp:coreProperties>
</file>